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9"/>
  </p:notes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0377"/>
    <a:srgbClr val="006666"/>
    <a:srgbClr val="47B98E"/>
    <a:srgbClr val="FF3300"/>
    <a:srgbClr val="0E6657"/>
    <a:srgbClr val="0C659C"/>
    <a:srgbClr val="072CA1"/>
    <a:srgbClr val="6600CC"/>
    <a:srgbClr val="FF0066"/>
    <a:srgbClr val="75200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9" autoAdjust="0"/>
    <p:restoredTop sz="94717" autoAdjust="0"/>
  </p:normalViewPr>
  <p:slideViewPr>
    <p:cSldViewPr>
      <p:cViewPr varScale="1">
        <p:scale>
          <a:sx n="103" d="100"/>
          <a:sy n="103" d="100"/>
        </p:scale>
        <p:origin x="-1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0D5D3B-2B49-46EF-974D-C49F1483BD8C}" type="datetimeFigureOut">
              <a:rPr lang="en-GB" smtClean="0"/>
              <a:pPr/>
              <a:t>15/10/2016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268025-CCE1-4CC6-A43D-0837D1392D30}"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268025-CCE1-4CC6-A43D-0837D1392D30}" type="slidenum">
              <a:rPr lang="en-GB" smtClean="0"/>
              <a:pPr/>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E31F58-EEE6-4E15-81A4-790D46312134}" type="datetimeFigureOut">
              <a:rPr lang="en-GB" smtClean="0"/>
              <a:pPr/>
              <a:t>15/10/2016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527932-C3D9-45F0-88AE-B6BB6685E67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E31F58-EEE6-4E15-81A4-790D46312134}" type="datetimeFigureOut">
              <a:rPr lang="en-GB" smtClean="0"/>
              <a:pPr/>
              <a:t>15/10/2016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27932-C3D9-45F0-88AE-B6BB6685E67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cad=rja&amp;uact=8&amp;ved=0ahUKEwi_8Kj4y9zPAhUE1RoKHVP8ARYQjRwIBw&amp;url=http://archive.darwinday.org/learn-more/about-darwins-life/&amp;psig=AFQjCNEBiBcLbTDNggaugcy_RdFXQrBVow&amp;ust=1476613220109349" TargetMode="External"/><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3768" y="2276872"/>
            <a:ext cx="4464496" cy="1470025"/>
          </a:xfrm>
          <a:noFill/>
        </p:spPr>
        <p:txBody>
          <a:bodyPr>
            <a:normAutofit/>
          </a:bodyPr>
          <a:lstStyle/>
          <a:p>
            <a:r>
              <a:rPr lang="en-GB" dirty="0" smtClean="0">
                <a:solidFill>
                  <a:srgbClr val="752005"/>
                </a:solidFill>
                <a:effectLst>
                  <a:reflection blurRad="6350" stA="60000" endA="900" endPos="60000" dist="29997" dir="5400000" sy="-100000" algn="bl" rotWithShape="0"/>
                </a:effectLst>
                <a:latin typeface="Papyrus" pitchFamily="66" charset="0"/>
              </a:rPr>
              <a:t>Charles Darwin</a:t>
            </a:r>
            <a:endParaRPr lang="en-GB" dirty="0">
              <a:solidFill>
                <a:srgbClr val="752005"/>
              </a:solidFill>
              <a:effectLst>
                <a:reflection blurRad="6350" stA="60000" endA="900" endPos="60000" dist="29997" dir="5400000" sy="-100000" algn="bl" rotWithShape="0"/>
              </a:effectLst>
              <a:latin typeface="Papyrus" pitchFamily="66"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66"/>
                </a:solidFill>
                <a:latin typeface="Papyrus" pitchFamily="66" charset="0"/>
              </a:rPr>
              <a:t>Facts &amp; Figures</a:t>
            </a:r>
            <a:endParaRPr lang="en-GB" dirty="0">
              <a:solidFill>
                <a:srgbClr val="FF0066"/>
              </a:solidFill>
              <a:latin typeface="Papyrus" pitchFamily="66" charset="0"/>
            </a:endParaRPr>
          </a:p>
        </p:txBody>
      </p:sp>
      <p:sp>
        <p:nvSpPr>
          <p:cNvPr id="3" name="Content Placeholder 2"/>
          <p:cNvSpPr>
            <a:spLocks noGrp="1"/>
          </p:cNvSpPr>
          <p:nvPr>
            <p:ph idx="1"/>
          </p:nvPr>
        </p:nvSpPr>
        <p:spPr/>
        <p:txBody>
          <a:bodyPr/>
          <a:lstStyle/>
          <a:p>
            <a:pPr>
              <a:buBlip>
                <a:blip r:embed="rId2"/>
              </a:buBlip>
            </a:pPr>
            <a:r>
              <a:rPr lang="en-GB" dirty="0" smtClean="0">
                <a:solidFill>
                  <a:srgbClr val="002060"/>
                </a:solidFill>
                <a:latin typeface="Papyrus" pitchFamily="66" charset="0"/>
              </a:rPr>
              <a:t>Born: 12</a:t>
            </a:r>
            <a:r>
              <a:rPr lang="en-GB" baseline="30000" dirty="0" smtClean="0">
                <a:solidFill>
                  <a:srgbClr val="002060"/>
                </a:solidFill>
                <a:latin typeface="Papyrus" pitchFamily="66" charset="0"/>
              </a:rPr>
              <a:t>th </a:t>
            </a:r>
            <a:r>
              <a:rPr lang="en-GB" dirty="0" smtClean="0">
                <a:solidFill>
                  <a:srgbClr val="002060"/>
                </a:solidFill>
                <a:latin typeface="Papyrus" pitchFamily="66" charset="0"/>
              </a:rPr>
              <a:t>February, 1809, in Shrewsbury</a:t>
            </a:r>
          </a:p>
          <a:p>
            <a:pPr>
              <a:buBlip>
                <a:blip r:embed="rId2"/>
              </a:buBlip>
            </a:pPr>
            <a:r>
              <a:rPr lang="en-GB" dirty="0" smtClean="0">
                <a:solidFill>
                  <a:srgbClr val="002060"/>
                </a:solidFill>
                <a:latin typeface="Papyrus" pitchFamily="66" charset="0"/>
              </a:rPr>
              <a:t>Died: April 19</a:t>
            </a:r>
            <a:r>
              <a:rPr lang="en-GB" baseline="30000" dirty="0" smtClean="0">
                <a:solidFill>
                  <a:srgbClr val="002060"/>
                </a:solidFill>
                <a:latin typeface="Papyrus" pitchFamily="66" charset="0"/>
              </a:rPr>
              <a:t>th</a:t>
            </a:r>
            <a:r>
              <a:rPr lang="en-GB" dirty="0" smtClean="0">
                <a:solidFill>
                  <a:srgbClr val="002060"/>
                </a:solidFill>
                <a:latin typeface="Papyrus" pitchFamily="66" charset="0"/>
              </a:rPr>
              <a:t>, 1882, in </a:t>
            </a:r>
            <a:r>
              <a:rPr lang="en-GB" dirty="0">
                <a:solidFill>
                  <a:srgbClr val="002060"/>
                </a:solidFill>
                <a:latin typeface="Papyrus" pitchFamily="66" charset="0"/>
              </a:rPr>
              <a:t>D</a:t>
            </a:r>
            <a:r>
              <a:rPr lang="en-GB" dirty="0" smtClean="0">
                <a:solidFill>
                  <a:srgbClr val="002060"/>
                </a:solidFill>
                <a:latin typeface="Papyrus" pitchFamily="66" charset="0"/>
              </a:rPr>
              <a:t>owne, due to heart problems</a:t>
            </a:r>
          </a:p>
          <a:p>
            <a:pPr>
              <a:buBlip>
                <a:blip r:embed="rId2"/>
              </a:buBlip>
            </a:pPr>
            <a:r>
              <a:rPr lang="en-GB" dirty="0" smtClean="0">
                <a:solidFill>
                  <a:srgbClr val="002060"/>
                </a:solidFill>
                <a:latin typeface="Papyrus" pitchFamily="66" charset="0"/>
              </a:rPr>
              <a:t>In 1831, he set sail on the HMS Beagle for a 5-year voyage around the Earth</a:t>
            </a:r>
          </a:p>
          <a:p>
            <a:pPr>
              <a:buBlip>
                <a:blip r:embed="rId2"/>
              </a:buBlip>
            </a:pPr>
            <a:r>
              <a:rPr lang="en-GB" dirty="0" smtClean="0">
                <a:solidFill>
                  <a:srgbClr val="002060"/>
                </a:solidFill>
                <a:latin typeface="Papyrus" pitchFamily="66" charset="0"/>
              </a:rPr>
              <a:t>He married on January 29</a:t>
            </a:r>
            <a:r>
              <a:rPr lang="en-GB" baseline="30000" dirty="0" smtClean="0">
                <a:solidFill>
                  <a:srgbClr val="002060"/>
                </a:solidFill>
                <a:latin typeface="Papyrus" pitchFamily="66" charset="0"/>
              </a:rPr>
              <a:t>th</a:t>
            </a:r>
            <a:r>
              <a:rPr lang="en-GB" dirty="0" smtClean="0">
                <a:solidFill>
                  <a:srgbClr val="002060"/>
                </a:solidFill>
                <a:latin typeface="Papyrus" pitchFamily="66" charset="0"/>
              </a:rPr>
              <a:t>, 1839, to Emma </a:t>
            </a:r>
            <a:r>
              <a:rPr lang="en-GB" dirty="0">
                <a:solidFill>
                  <a:srgbClr val="002060"/>
                </a:solidFill>
                <a:latin typeface="Papyrus" pitchFamily="66" charset="0"/>
              </a:rPr>
              <a:t>Wedgwood</a:t>
            </a:r>
          </a:p>
          <a:p>
            <a:pPr>
              <a:buBlip>
                <a:blip r:embed="rId2"/>
              </a:buBlip>
            </a:pPr>
            <a:endParaRPr lang="en-GB" dirty="0">
              <a:solidFill>
                <a:srgbClr val="002060"/>
              </a:solidFill>
              <a:latin typeface="Papyrus" pitchFamily="66" charset="0"/>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nodeType="clickEffect">
                                  <p:stCondLst>
                                    <p:cond delay="0"/>
                                  </p:stCondLst>
                                  <p:iterate type="lt">
                                    <p:tmPct val="10000"/>
                                  </p:iterate>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1"/>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nodeType="clickEffect">
                                  <p:stCondLst>
                                    <p:cond delay="0"/>
                                  </p:stCondLst>
                                  <p:iterate type="lt">
                                    <p:tmPct val="50000"/>
                                  </p:iterate>
                                  <p:childTnLst>
                                    <p:set>
                                      <p:cBhvr>
                                        <p:cTn id="25"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26"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28" dur="80"/>
                                        <p:tgtEl>
                                          <p:spTgt spid="3">
                                            <p:txEl>
                                              <p:pRg st="1" end="1"/>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iterate type="lt">
                                    <p:tmPct val="5000"/>
                                  </p:iterate>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8" presetClass="entr" presetSubtype="0" accel="50000" fill="hold" nodeType="clickEffect">
                                  <p:stCondLst>
                                    <p:cond delay="0"/>
                                  </p:stCondLst>
                                  <p:iterate type="lt">
                                    <p:tmPct val="50000"/>
                                  </p:iterate>
                                  <p:childTnLst>
                                    <p:set>
                                      <p:cBhvr>
                                        <p:cTn id="40" dur="1" fill="hold">
                                          <p:stCondLst>
                                            <p:cond delay="0"/>
                                          </p:stCondLst>
                                        </p:cTn>
                                        <p:tgtEl>
                                          <p:spTgt spid="3">
                                            <p:txEl>
                                              <p:pRg st="3" end="3"/>
                                            </p:txEl>
                                          </p:spTgt>
                                        </p:tgtEl>
                                        <p:attrNameLst>
                                          <p:attrName>style.visibility</p:attrName>
                                        </p:attrNameLst>
                                      </p:cBhvr>
                                      <p:to>
                                        <p:strVal val="visible"/>
                                      </p:to>
                                    </p:set>
                                    <p:set>
                                      <p:cBhvr>
                                        <p:cTn id="41" dur="455" fill="hold">
                                          <p:stCondLst>
                                            <p:cond delay="0"/>
                                          </p:stCondLst>
                                        </p:cTn>
                                        <p:tgtEl>
                                          <p:spTgt spid="3">
                                            <p:txEl>
                                              <p:pRg st="3" end="3"/>
                                            </p:txEl>
                                          </p:spTgt>
                                        </p:tgtEl>
                                        <p:attrNameLst>
                                          <p:attrName>style.rotation</p:attrName>
                                        </p:attrNameLst>
                                      </p:cBhvr>
                                      <p:to>
                                        <p:strVal val="-45.0"/>
                                      </p:to>
                                    </p:set>
                                    <p:anim calcmode="lin" valueType="num">
                                      <p:cBhvr>
                                        <p:cTn id="42" dur="455" fill="hold">
                                          <p:stCondLst>
                                            <p:cond delay="455"/>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43" dur="455"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44" dur="156" decel="50000" autoRev="1" fill="hold">
                                          <p:stCondLst>
                                            <p:cond delay="455"/>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45" dur="136" fill="hold">
                                          <p:stCondLst>
                                            <p:cond delay="864"/>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6600CC"/>
                </a:solidFill>
                <a:latin typeface="Papyrus" pitchFamily="66" charset="0"/>
              </a:rPr>
              <a:t>What is he famous for?</a:t>
            </a:r>
            <a:endParaRPr lang="en-GB" dirty="0">
              <a:solidFill>
                <a:srgbClr val="6600CC"/>
              </a:solidFill>
              <a:latin typeface="Papyrus" pitchFamily="66" charset="0"/>
            </a:endParaRPr>
          </a:p>
        </p:txBody>
      </p:sp>
      <p:sp>
        <p:nvSpPr>
          <p:cNvPr id="3" name="Content Placeholder 2"/>
          <p:cNvSpPr>
            <a:spLocks noGrp="1"/>
          </p:cNvSpPr>
          <p:nvPr>
            <p:ph idx="1"/>
          </p:nvPr>
        </p:nvSpPr>
        <p:spPr/>
        <p:txBody>
          <a:bodyPr>
            <a:normAutofit lnSpcReduction="10000"/>
          </a:bodyPr>
          <a:lstStyle/>
          <a:p>
            <a:pPr>
              <a:buBlip>
                <a:blip r:embed="rId2"/>
              </a:buBlip>
            </a:pPr>
            <a:r>
              <a:rPr lang="en-GB" dirty="0" smtClean="0">
                <a:solidFill>
                  <a:srgbClr val="0E6657"/>
                </a:solidFill>
                <a:latin typeface="Papyrus" pitchFamily="66" charset="0"/>
              </a:rPr>
              <a:t>Charles Darwin is most famous for his theory of evolution</a:t>
            </a:r>
          </a:p>
          <a:p>
            <a:pPr>
              <a:buBlip>
                <a:blip r:embed="rId2"/>
              </a:buBlip>
            </a:pPr>
            <a:r>
              <a:rPr lang="en-GB" dirty="0" smtClean="0">
                <a:solidFill>
                  <a:srgbClr val="0E6657"/>
                </a:solidFill>
                <a:latin typeface="Papyrus" pitchFamily="66" charset="0"/>
              </a:rPr>
              <a:t>He suggested that all species of animal could be descended from ancestral organisms, e.g. Humans &amp; apes descended from the same common ancestor</a:t>
            </a:r>
          </a:p>
          <a:p>
            <a:pPr>
              <a:buBlip>
                <a:blip r:embed="rId2"/>
              </a:buBlip>
            </a:pPr>
            <a:r>
              <a:rPr lang="en-GB" dirty="0">
                <a:solidFill>
                  <a:srgbClr val="0E6657"/>
                </a:solidFill>
                <a:latin typeface="Papyrus" pitchFamily="66" charset="0"/>
              </a:rPr>
              <a:t> H</a:t>
            </a:r>
            <a:r>
              <a:rPr lang="en-GB" dirty="0" smtClean="0">
                <a:solidFill>
                  <a:srgbClr val="0E6657"/>
                </a:solidFill>
                <a:latin typeface="Papyrus" pitchFamily="66" charset="0"/>
              </a:rPr>
              <a:t>e also had the idea of ‘natural selection’- when creatures evolve to suit their environment </a:t>
            </a:r>
          </a:p>
          <a:p>
            <a:pPr>
              <a:buBlip>
                <a:blip r:embed="rId2"/>
              </a:buBlip>
            </a:pPr>
            <a:endParaRPr lang="en-GB" dirty="0">
              <a:solidFill>
                <a:srgbClr val="0E6657"/>
              </a:solidFill>
              <a:latin typeface="Papyrus" pitchFamily="66"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9" presetClass="entr" presetSubtype="1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5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5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3300"/>
                </a:solidFill>
                <a:latin typeface="Papyrus" pitchFamily="66" charset="0"/>
              </a:rPr>
              <a:t>O</a:t>
            </a:r>
            <a:r>
              <a:rPr lang="en-GB" dirty="0" smtClean="0">
                <a:solidFill>
                  <a:srgbClr val="FF3300"/>
                </a:solidFill>
                <a:latin typeface="Papyrus" pitchFamily="66" charset="0"/>
              </a:rPr>
              <a:t>bstacles</a:t>
            </a:r>
            <a:endParaRPr lang="en-GB" dirty="0">
              <a:solidFill>
                <a:srgbClr val="FF3300"/>
              </a:solidFill>
              <a:latin typeface="Papyrus" pitchFamily="66" charset="0"/>
            </a:endParaRPr>
          </a:p>
        </p:txBody>
      </p:sp>
      <p:sp>
        <p:nvSpPr>
          <p:cNvPr id="3" name="Content Placeholder 2"/>
          <p:cNvSpPr>
            <a:spLocks noGrp="1"/>
          </p:cNvSpPr>
          <p:nvPr>
            <p:ph idx="1"/>
          </p:nvPr>
        </p:nvSpPr>
        <p:spPr>
          <a:xfrm>
            <a:off x="395536" y="1772816"/>
            <a:ext cx="8229600" cy="4525963"/>
          </a:xfrm>
        </p:spPr>
        <p:txBody>
          <a:bodyPr/>
          <a:lstStyle/>
          <a:p>
            <a:pPr>
              <a:buBlip>
                <a:blip r:embed="rId2"/>
              </a:buBlip>
            </a:pPr>
            <a:r>
              <a:rPr lang="en-GB" dirty="0" smtClean="0">
                <a:solidFill>
                  <a:schemeClr val="accent2">
                    <a:lumMod val="75000"/>
                  </a:schemeClr>
                </a:solidFill>
                <a:latin typeface="Papyrus" pitchFamily="66" charset="0"/>
              </a:rPr>
              <a:t>Charles’ father wanted him to be a doctor, but Charles squirmed at the sight of blood!</a:t>
            </a:r>
          </a:p>
          <a:p>
            <a:pPr>
              <a:buBlip>
                <a:blip r:embed="rId2"/>
              </a:buBlip>
            </a:pPr>
            <a:r>
              <a:rPr lang="en-GB" dirty="0" smtClean="0">
                <a:solidFill>
                  <a:schemeClr val="accent2">
                    <a:lumMod val="75000"/>
                  </a:schemeClr>
                </a:solidFill>
                <a:latin typeface="Papyrus" pitchFamily="66" charset="0"/>
              </a:rPr>
              <a:t>His idea did not go down well with the church, as it suggested that humans were not, as the bible tells, created by God.  </a:t>
            </a:r>
            <a:endParaRPr lang="en-GB" dirty="0">
              <a:solidFill>
                <a:schemeClr val="accent2">
                  <a:lumMod val="75000"/>
                </a:schemeClr>
              </a:solidFill>
              <a:latin typeface="Papyrus" pitchFamily="66" charset="0"/>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51" presetClass="entr" presetSubtype="0"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770" decel="100000"/>
                                        <p:tgtEl>
                                          <p:spTgt spid="3">
                                            <p:txEl>
                                              <p:pRg st="1" end="1"/>
                                            </p:txEl>
                                          </p:spTgt>
                                        </p:tgtEl>
                                      </p:cBhvr>
                                    </p:animEffect>
                                    <p:animScale>
                                      <p:cBhvr>
                                        <p:cTn id="33" dur="770" decel="100000"/>
                                        <p:tgtEl>
                                          <p:spTgt spid="3">
                                            <p:txEl>
                                              <p:pRg st="1" end="1"/>
                                            </p:txEl>
                                          </p:spTgt>
                                        </p:tgtEl>
                                      </p:cBhvr>
                                      <p:from x="10000" y="10000"/>
                                      <p:to x="200000" y="450000"/>
                                    </p:animScale>
                                    <p:animScale>
                                      <p:cBhvr>
                                        <p:cTn id="34" dur="1230" accel="100000" fill="hold">
                                          <p:stCondLst>
                                            <p:cond delay="770"/>
                                          </p:stCondLst>
                                        </p:cTn>
                                        <p:tgtEl>
                                          <p:spTgt spid="3">
                                            <p:txEl>
                                              <p:pRg st="1" end="1"/>
                                            </p:txEl>
                                          </p:spTgt>
                                        </p:tgtEl>
                                      </p:cBhvr>
                                      <p:from x="200000" y="450000"/>
                                      <p:to x="100000" y="100000"/>
                                    </p:animScale>
                                    <p:set>
                                      <p:cBhvr>
                                        <p:cTn id="35" dur="770" fill="hold"/>
                                        <p:tgtEl>
                                          <p:spTgt spid="3">
                                            <p:txEl>
                                              <p:pRg st="1" end="1"/>
                                            </p:txEl>
                                          </p:spTgt>
                                        </p:tgtEl>
                                        <p:attrNameLst>
                                          <p:attrName>ppt_x</p:attrName>
                                        </p:attrNameLst>
                                      </p:cBhvr>
                                      <p:to>
                                        <p:strVal val="(0.5)"/>
                                      </p:to>
                                    </p:set>
                                    <p:anim from="(0.5)" to="(#ppt_x)" calcmode="lin" valueType="num">
                                      <p:cBhvr>
                                        <p:cTn id="36" dur="1230" accel="100000" fill="hold">
                                          <p:stCondLst>
                                            <p:cond delay="770"/>
                                          </p:stCondLst>
                                        </p:cTn>
                                        <p:tgtEl>
                                          <p:spTgt spid="3">
                                            <p:txEl>
                                              <p:pRg st="1" end="1"/>
                                            </p:txEl>
                                          </p:spTgt>
                                        </p:tgtEl>
                                        <p:attrNameLst>
                                          <p:attrName>ppt_x</p:attrName>
                                        </p:attrNameLst>
                                      </p:cBhvr>
                                    </p:anim>
                                    <p:set>
                                      <p:cBhvr>
                                        <p:cTn id="37" dur="770" fill="hold"/>
                                        <p:tgtEl>
                                          <p:spTgt spid="3">
                                            <p:txEl>
                                              <p:pRg st="1" end="1"/>
                                            </p:txEl>
                                          </p:spTgt>
                                        </p:tgtEl>
                                        <p:attrNameLst>
                                          <p:attrName>ppt_y</p:attrName>
                                        </p:attrNameLst>
                                      </p:cBhvr>
                                      <p:to>
                                        <p:strVal val="(#ppt_y+0.4)"/>
                                      </p:to>
                                    </p:set>
                                    <p:anim from="(#ppt_y+0.4)" to="(#ppt_y)" calcmode="lin" valueType="num">
                                      <p:cBhvr>
                                        <p:cTn id="38" dur="1230" accel="100000" fill="hold">
                                          <p:stCondLst>
                                            <p:cond delay="770"/>
                                          </p:stCondLst>
                                        </p:cTn>
                                        <p:tgtEl>
                                          <p:spTgt spid="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47B98E"/>
                </a:solidFill>
                <a:latin typeface="Papyrus" pitchFamily="66" charset="0"/>
              </a:rPr>
              <a:t>Forming the idea</a:t>
            </a:r>
            <a:endParaRPr lang="en-GB" dirty="0">
              <a:solidFill>
                <a:srgbClr val="47B98E"/>
              </a:solidFill>
              <a:latin typeface="Papyrus" pitchFamily="66" charset="0"/>
            </a:endParaRPr>
          </a:p>
        </p:txBody>
      </p:sp>
      <p:sp>
        <p:nvSpPr>
          <p:cNvPr id="3" name="Content Placeholder 2"/>
          <p:cNvSpPr>
            <a:spLocks noGrp="1"/>
          </p:cNvSpPr>
          <p:nvPr>
            <p:ph idx="1"/>
          </p:nvPr>
        </p:nvSpPr>
        <p:spPr/>
        <p:txBody>
          <a:bodyPr/>
          <a:lstStyle/>
          <a:p>
            <a:pPr>
              <a:buClr>
                <a:srgbClr val="C00000"/>
              </a:buClr>
              <a:buBlip>
                <a:blip r:embed="rId2"/>
              </a:buBlip>
            </a:pPr>
            <a:r>
              <a:rPr lang="en-GB" dirty="0" smtClean="0">
                <a:solidFill>
                  <a:srgbClr val="C00000"/>
                </a:solidFill>
                <a:latin typeface="Papyrus" pitchFamily="66" charset="0"/>
              </a:rPr>
              <a:t>The idea of evolution first blossomed in Darwin's mind while he was on the HMS Beagle. He saw how the same species were slightly different in different habitats(like the way Africans have black skin, but they are still humans), and wanted to investigate </a:t>
            </a:r>
            <a:endParaRPr lang="en-GB" dirty="0">
              <a:solidFill>
                <a:srgbClr val="C00000"/>
              </a:solidFill>
              <a:latin typeface="Papyrus" pitchFamily="66"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7" presetClass="entr" presetSubtype="0" fill="hold" nodeType="clickEffect">
                                  <p:stCondLst>
                                    <p:cond delay="0"/>
                                  </p:stCondLst>
                                  <p:iterate type="lt">
                                    <p:tmPct val="50000"/>
                                  </p:iterate>
                                  <p:childTnLst>
                                    <p:set>
                                      <p:cBhvr>
                                        <p:cTn id="15"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6"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latin typeface="Papyrus" pitchFamily="66" charset="0"/>
              </a:rPr>
              <a:t>family</a:t>
            </a:r>
            <a:endParaRPr lang="en-GB" dirty="0">
              <a:solidFill>
                <a:srgbClr val="002060"/>
              </a:solidFill>
              <a:latin typeface="Papyrus" pitchFamily="66" charset="0"/>
            </a:endParaRPr>
          </a:p>
        </p:txBody>
      </p:sp>
      <p:pic>
        <p:nvPicPr>
          <p:cNvPr id="4" name="Content Placeholder 3" descr="tree dar.jpg"/>
          <p:cNvPicPr>
            <a:picLocks noGrp="1" noChangeAspect="1"/>
          </p:cNvPicPr>
          <p:nvPr>
            <p:ph idx="1"/>
          </p:nvPr>
        </p:nvPicPr>
        <p:blipFill>
          <a:blip r:embed="rId3" cstate="print"/>
          <a:stretch>
            <a:fillRect/>
          </a:stretch>
        </p:blipFill>
        <p:spPr>
          <a:xfrm>
            <a:off x="5148064" y="1700808"/>
            <a:ext cx="3600400" cy="4738450"/>
          </a:xfrm>
        </p:spPr>
      </p:pic>
      <p:sp>
        <p:nvSpPr>
          <p:cNvPr id="5" name="TextBox 4"/>
          <p:cNvSpPr txBox="1"/>
          <p:nvPr/>
        </p:nvSpPr>
        <p:spPr>
          <a:xfrm>
            <a:off x="323528" y="1700808"/>
            <a:ext cx="4680520" cy="1938992"/>
          </a:xfrm>
          <a:prstGeom prst="rect">
            <a:avLst/>
          </a:prstGeom>
          <a:noFill/>
        </p:spPr>
        <p:txBody>
          <a:bodyPr wrap="square" rtlCol="0">
            <a:spAutoFit/>
          </a:bodyPr>
          <a:lstStyle/>
          <a:p>
            <a:r>
              <a:rPr lang="en-GB" sz="2400" dirty="0" smtClean="0">
                <a:solidFill>
                  <a:srgbClr val="3A0377"/>
                </a:solidFill>
                <a:latin typeface="Papyrus" pitchFamily="66" charset="0"/>
              </a:rPr>
              <a:t>Parents: Robert Darwin &amp; Susanna Wedgwood</a:t>
            </a:r>
          </a:p>
          <a:p>
            <a:r>
              <a:rPr lang="en-GB" sz="2400" dirty="0" smtClean="0">
                <a:solidFill>
                  <a:srgbClr val="3A0377"/>
                </a:solidFill>
                <a:latin typeface="Papyrus" pitchFamily="66" charset="0"/>
              </a:rPr>
              <a:t>Wife: Emma Wedgwood</a:t>
            </a:r>
          </a:p>
          <a:p>
            <a:r>
              <a:rPr lang="en-GB" sz="2400" dirty="0" smtClean="0">
                <a:solidFill>
                  <a:srgbClr val="3A0377"/>
                </a:solidFill>
                <a:latin typeface="Papyrus" pitchFamily="66" charset="0"/>
              </a:rPr>
              <a:t>Siblings: Marianne, Caroline, Susan, and Erasmus (all older)</a:t>
            </a:r>
            <a:endParaRPr lang="en-GB" sz="2400" dirty="0">
              <a:solidFill>
                <a:srgbClr val="3A0377"/>
              </a:solidFill>
              <a:latin typeface="Papyrus" pitchFamily="66"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500" fill="hold"/>
                                        <p:tgtEl>
                                          <p:spTgt spid="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8" presetClass="entr" presetSubtype="0" accel="50000" fill="hold" nodeType="clickEffect">
                                  <p:stCondLst>
                                    <p:cond delay="0"/>
                                  </p:stCondLst>
                                  <p:iterate type="lt">
                                    <p:tmPct val="50000"/>
                                  </p:iterate>
                                  <p:childTnLst>
                                    <p:set>
                                      <p:cBhvr>
                                        <p:cTn id="22" dur="1" fill="hold">
                                          <p:stCondLst>
                                            <p:cond delay="0"/>
                                          </p:stCondLst>
                                        </p:cTn>
                                        <p:tgtEl>
                                          <p:spTgt spid="5">
                                            <p:txEl>
                                              <p:pRg st="1" end="1"/>
                                            </p:txEl>
                                          </p:spTgt>
                                        </p:tgtEl>
                                        <p:attrNameLst>
                                          <p:attrName>style.visibility</p:attrName>
                                        </p:attrNameLst>
                                      </p:cBhvr>
                                      <p:to>
                                        <p:strVal val="visible"/>
                                      </p:to>
                                    </p:set>
                                    <p:set>
                                      <p:cBhvr>
                                        <p:cTn id="23" dur="455" fill="hold">
                                          <p:stCondLst>
                                            <p:cond delay="0"/>
                                          </p:stCondLst>
                                        </p:cTn>
                                        <p:tgtEl>
                                          <p:spTgt spid="5">
                                            <p:txEl>
                                              <p:pRg st="1" end="1"/>
                                            </p:txEl>
                                          </p:spTgt>
                                        </p:tgtEl>
                                        <p:attrNameLst>
                                          <p:attrName>style.rotation</p:attrName>
                                        </p:attrNameLst>
                                      </p:cBhvr>
                                      <p:to>
                                        <p:strVal val="-45.0"/>
                                      </p:to>
                                    </p:set>
                                    <p:anim calcmode="lin" valueType="num">
                                      <p:cBhvr>
                                        <p:cTn id="24" dur="455" fill="hold">
                                          <p:stCondLst>
                                            <p:cond delay="455"/>
                                          </p:stCondLst>
                                        </p:cTn>
                                        <p:tgtEl>
                                          <p:spTgt spid="5">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25" dur="455" fill="hold">
                                          <p:stCondLst>
                                            <p:cond delay="0"/>
                                          </p:stCondLst>
                                        </p:cTn>
                                        <p:tgtEl>
                                          <p:spTgt spid="5">
                                            <p:txEl>
                                              <p:pRg st="1" end="1"/>
                                            </p:txEl>
                                          </p:spTgt>
                                        </p:tgtEl>
                                        <p:attrNameLst>
                                          <p:attrName>ppt_y</p:attrName>
                                        </p:attrNameLst>
                                      </p:cBhvr>
                                      <p:tavLst>
                                        <p:tav tm="0">
                                          <p:val>
                                            <p:strVal val="#ppt_y-1"/>
                                          </p:val>
                                        </p:tav>
                                        <p:tav tm="100000">
                                          <p:val>
                                            <p:strVal val="#ppt_y-(0.354*#ppt_w-0.172*#ppt_h)"/>
                                          </p:val>
                                        </p:tav>
                                      </p:tavLst>
                                    </p:anim>
                                    <p:anim calcmode="lin" valueType="num">
                                      <p:cBhvr>
                                        <p:cTn id="26" dur="156" decel="50000" autoRev="1" fill="hold">
                                          <p:stCondLst>
                                            <p:cond delay="455"/>
                                          </p:stCondLst>
                                        </p:cTn>
                                        <p:tgtEl>
                                          <p:spTgt spid="5">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7" dur="136" fill="hold">
                                          <p:stCondLst>
                                            <p:cond delay="864"/>
                                          </p:stCondLst>
                                        </p:cTn>
                                        <p:tgtEl>
                                          <p:spTgt spid="5">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nodeType="clickEffect">
                                  <p:stCondLst>
                                    <p:cond delay="0"/>
                                  </p:stCondLst>
                                  <p:iterate type="lt">
                                    <p:tmPct val="5000"/>
                                  </p:iterate>
                                  <p:childTnLst>
                                    <p:set>
                                      <p:cBhvr>
                                        <p:cTn id="31" dur="1" fill="hold">
                                          <p:stCondLst>
                                            <p:cond delay="0"/>
                                          </p:stCondLst>
                                        </p:cTn>
                                        <p:tgtEl>
                                          <p:spTgt spid="5">
                                            <p:txEl>
                                              <p:pRg st="2" end="2"/>
                                            </p:txEl>
                                          </p:spTgt>
                                        </p:tgtEl>
                                        <p:attrNameLst>
                                          <p:attrName>style.visibility</p:attrName>
                                        </p:attrNameLst>
                                      </p:cBhvr>
                                      <p:to>
                                        <p:strVal val="visible"/>
                                      </p:to>
                                    </p:set>
                                    <p:anim calcmode="lin" valueType="num">
                                      <p:cBhvr>
                                        <p:cTn id="32"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3"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4"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35" dur="1000"/>
                                        <p:tgtEl>
                                          <p:spTgt spid="5">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4"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heel(4)">
                                      <p:cBhvr>
                                        <p:cTn id="4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Papyrus" pitchFamily="66" charset="0"/>
              </a:rPr>
              <a:t> </a:t>
            </a:r>
            <a:r>
              <a:rPr lang="en-GB" dirty="0" smtClean="0">
                <a:solidFill>
                  <a:srgbClr val="006666"/>
                </a:solidFill>
                <a:latin typeface="Papyrus" pitchFamily="66" charset="0"/>
              </a:rPr>
              <a:t>Early life</a:t>
            </a:r>
            <a:endParaRPr lang="en-GB" dirty="0">
              <a:solidFill>
                <a:srgbClr val="006666"/>
              </a:solidFill>
              <a:latin typeface="Papyrus" pitchFamily="66" charset="0"/>
            </a:endParaRPr>
          </a:p>
        </p:txBody>
      </p:sp>
      <p:sp>
        <p:nvSpPr>
          <p:cNvPr id="3" name="Content Placeholder 2"/>
          <p:cNvSpPr>
            <a:spLocks noGrp="1"/>
          </p:cNvSpPr>
          <p:nvPr>
            <p:ph idx="1"/>
          </p:nvPr>
        </p:nvSpPr>
        <p:spPr>
          <a:xfrm>
            <a:off x="457200" y="1600200"/>
            <a:ext cx="8435280" cy="4525963"/>
          </a:xfrm>
        </p:spPr>
        <p:txBody>
          <a:bodyPr>
            <a:normAutofit/>
          </a:bodyPr>
          <a:lstStyle/>
          <a:p>
            <a:pPr>
              <a:buBlip>
                <a:blip r:embed="rId2"/>
              </a:buBlip>
            </a:pPr>
            <a:r>
              <a:rPr lang="en-GB" dirty="0" smtClean="0">
                <a:solidFill>
                  <a:schemeClr val="accent6">
                    <a:lumMod val="75000"/>
                  </a:schemeClr>
                </a:solidFill>
                <a:latin typeface="Papyrus" pitchFamily="66" charset="0"/>
              </a:rPr>
              <a:t> </a:t>
            </a:r>
            <a:r>
              <a:rPr lang="en-GB" dirty="0" smtClean="0">
                <a:latin typeface="Papyrus" pitchFamily="66" charset="0"/>
              </a:rPr>
              <a:t> </a:t>
            </a:r>
            <a:r>
              <a:rPr lang="en-GB" dirty="0" smtClean="0">
                <a:solidFill>
                  <a:schemeClr val="accent6">
                    <a:lumMod val="75000"/>
                  </a:schemeClr>
                </a:solidFill>
                <a:latin typeface="Papyrus" pitchFamily="66" charset="0"/>
              </a:rPr>
              <a:t>Darwin attended Shrewsbury free grammar school from 1818-1825</a:t>
            </a:r>
          </a:p>
          <a:p>
            <a:pPr>
              <a:buBlip>
                <a:blip r:embed="rId2"/>
              </a:buBlip>
            </a:pPr>
            <a:r>
              <a:rPr lang="en-GB" dirty="0" smtClean="0">
                <a:solidFill>
                  <a:schemeClr val="accent6">
                    <a:lumMod val="75000"/>
                  </a:schemeClr>
                </a:solidFill>
                <a:latin typeface="Papyrus" pitchFamily="66" charset="0"/>
              </a:rPr>
              <a:t>Darwin was baptised </a:t>
            </a:r>
            <a:r>
              <a:rPr lang="en-GB" dirty="0" smtClean="0">
                <a:solidFill>
                  <a:schemeClr val="accent6">
                    <a:lumMod val="75000"/>
                  </a:schemeClr>
                </a:solidFill>
                <a:latin typeface="Papyrus" pitchFamily="66" charset="0"/>
              </a:rPr>
              <a:t>on November </a:t>
            </a:r>
            <a:r>
              <a:rPr lang="en-GB" dirty="0" smtClean="0">
                <a:solidFill>
                  <a:schemeClr val="accent6">
                    <a:lumMod val="75000"/>
                  </a:schemeClr>
                </a:solidFill>
                <a:latin typeface="Papyrus" pitchFamily="66" charset="0"/>
              </a:rPr>
              <a:t>1809</a:t>
            </a:r>
          </a:p>
          <a:p>
            <a:pPr>
              <a:buBlip>
                <a:blip r:embed="rId2"/>
              </a:buBlip>
            </a:pPr>
            <a:r>
              <a:rPr lang="en-GB" dirty="0" smtClean="0">
                <a:solidFill>
                  <a:schemeClr val="accent6">
                    <a:lumMod val="75000"/>
                  </a:schemeClr>
                </a:solidFill>
                <a:latin typeface="Papyrus" pitchFamily="66" charset="0"/>
              </a:rPr>
              <a:t>His mother died July 1817</a:t>
            </a:r>
          </a:p>
          <a:p>
            <a:pPr>
              <a:buNone/>
            </a:pPr>
            <a:endParaRPr lang="en-GB" dirty="0" smtClean="0">
              <a:latin typeface="Papyrus" pitchFamily="66" charset="0"/>
            </a:endParaRPr>
          </a:p>
          <a:p>
            <a:endParaRPr lang="en-GB" dirty="0">
              <a:latin typeface="Papyrus" pitchFamily="66" charset="0"/>
            </a:endParaRPr>
          </a:p>
          <a:p>
            <a:endParaRPr lang="en-GB" dirty="0">
              <a:latin typeface="Papyrus" pitchFamily="66" charset="0"/>
            </a:endParaRPr>
          </a:p>
        </p:txBody>
      </p:sp>
      <p:pic>
        <p:nvPicPr>
          <p:cNvPr id="6" name="Picture 4" descr="Image result for did charles darwin have any siblings">
            <a:hlinkClick r:id="rId3"/>
          </p:cNvPr>
          <p:cNvPicPr>
            <a:picLocks noChangeAspect="1" noChangeArrowheads="1"/>
          </p:cNvPicPr>
          <p:nvPr/>
        </p:nvPicPr>
        <p:blipFill>
          <a:blip r:embed="rId4" cstate="print"/>
          <a:srcRect/>
          <a:stretch>
            <a:fillRect/>
          </a:stretch>
        </p:blipFill>
        <p:spPr bwMode="auto">
          <a:xfrm>
            <a:off x="1043608" y="4077072"/>
            <a:ext cx="5832648" cy="1800200"/>
          </a:xfrm>
          <a:prstGeom prst="rect">
            <a:avLst/>
          </a:prstGeom>
          <a:noFill/>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nodeType="clickEffect">
                                  <p:stCondLst>
                                    <p:cond delay="0"/>
                                  </p:stCondLst>
                                  <p:iterate type="lt">
                                    <p:tmPct val="50000"/>
                                  </p:iterate>
                                  <p:childTnLst>
                                    <p:set>
                                      <p:cBhvr>
                                        <p:cTn id="14"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5"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7" dur="80"/>
                                        <p:tgtEl>
                                          <p:spTgt spid="3">
                                            <p:txEl>
                                              <p:pRg st="0" end="0"/>
                                            </p:txEl>
                                          </p:spTgt>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0" presetClass="entr" presetSubtype="0" fill="hold" nodeType="clickEffect">
                                  <p:stCondLst>
                                    <p:cond delay="0"/>
                                  </p:stCondLst>
                                  <p:iterate type="lt">
                                    <p:tmPct val="10000"/>
                                  </p:iterate>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1"/>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4" presetClass="entr" presetSubtype="0" accel="100000"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strVal val="#ppt_w*0.05"/>
                                          </p:val>
                                        </p:tav>
                                        <p:tav tm="100000">
                                          <p:val>
                                            <p:strVal val="#ppt_w"/>
                                          </p:val>
                                        </p:tav>
                                      </p:tavLst>
                                    </p:anim>
                                    <p:anim calcmode="lin" valueType="num">
                                      <p:cBhvr>
                                        <p:cTn id="37" dur="500" fill="hold"/>
                                        <p:tgtEl>
                                          <p:spTgt spid="6"/>
                                        </p:tgtEl>
                                        <p:attrNameLst>
                                          <p:attrName>ppt_h</p:attrName>
                                        </p:attrNameLst>
                                      </p:cBhvr>
                                      <p:tavLst>
                                        <p:tav tm="0">
                                          <p:val>
                                            <p:strVal val="#ppt_h"/>
                                          </p:val>
                                        </p:tav>
                                        <p:tav tm="100000">
                                          <p:val>
                                            <p:strVal val="#ppt_h"/>
                                          </p:val>
                                        </p:tav>
                                      </p:tavLst>
                                    </p:anim>
                                    <p:anim calcmode="lin" valueType="num">
                                      <p:cBhvr>
                                        <p:cTn id="38" dur="500" fill="hold"/>
                                        <p:tgtEl>
                                          <p:spTgt spid="6"/>
                                        </p:tgtEl>
                                        <p:attrNameLst>
                                          <p:attrName>ppt_x</p:attrName>
                                        </p:attrNameLst>
                                      </p:cBhvr>
                                      <p:tavLst>
                                        <p:tav tm="0">
                                          <p:val>
                                            <p:strVal val="#ppt_x-.2"/>
                                          </p:val>
                                        </p:tav>
                                        <p:tav tm="100000">
                                          <p:val>
                                            <p:strVal val="#ppt_x"/>
                                          </p:val>
                                        </p:tav>
                                      </p:tavLst>
                                    </p:anim>
                                    <p:anim calcmode="lin" valueType="num">
                                      <p:cBhvr>
                                        <p:cTn id="39" dur="500" fill="hold"/>
                                        <p:tgtEl>
                                          <p:spTgt spid="6"/>
                                        </p:tgtEl>
                                        <p:attrNameLst>
                                          <p:attrName>ppt_y</p:attrName>
                                        </p:attrNameLst>
                                      </p:cBhvr>
                                      <p:tavLst>
                                        <p:tav tm="0">
                                          <p:val>
                                            <p:strVal val="#ppt_y"/>
                                          </p:val>
                                        </p:tav>
                                        <p:tav tm="100000">
                                          <p:val>
                                            <p:strVal val="#ppt_y"/>
                                          </p:val>
                                        </p:tav>
                                      </p:tavLst>
                                    </p:anim>
                                    <p:animEffect transition="in" filter="fade">
                                      <p:cBhvr>
                                        <p:cTn id="4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TotalTime>
  <Words>262</Words>
  <Application>Microsoft Office PowerPoint</Application>
  <PresentationFormat>On-screen Show (4:3)</PresentationFormat>
  <Paragraphs>25</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Charles Darwin</vt:lpstr>
      <vt:lpstr>Facts &amp; Figures</vt:lpstr>
      <vt:lpstr>What is he famous for?</vt:lpstr>
      <vt:lpstr>Obstacles</vt:lpstr>
      <vt:lpstr>Forming the idea</vt:lpstr>
      <vt:lpstr>family</vt:lpstr>
      <vt:lpstr> Early life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Charles Darwin</dc:title>
  <dc:creator>Darcey Virnuls</dc:creator>
  <cp:lastModifiedBy>Darcey Virnuls</cp:lastModifiedBy>
  <cp:revision>16</cp:revision>
  <dcterms:created xsi:type="dcterms:W3CDTF">2016-10-15T08:19:46Z</dcterms:created>
  <dcterms:modified xsi:type="dcterms:W3CDTF">2016-10-15T17:31:05Z</dcterms:modified>
</cp:coreProperties>
</file>